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60" r:id="rId2"/>
    <p:sldId id="261" r:id="rId3"/>
    <p:sldId id="265" r:id="rId4"/>
    <p:sldId id="262" r:id="rId5"/>
    <p:sldId id="263" r:id="rId6"/>
    <p:sldId id="256" r:id="rId7"/>
    <p:sldId id="259" r:id="rId8"/>
    <p:sldId id="258" r:id="rId9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7AB4E-5745-49F7-A273-A51C3F737F63}" type="datetimeFigureOut">
              <a:rPr lang="it-IT" smtClean="0"/>
              <a:t>25/05/2017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85D0D-C8EE-41C3-9A37-568169348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07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5D0D-C8EE-41C3-9A37-568169348DB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49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E6F2B-8A0E-4CE8-936F-FAC40FF73050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17679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95595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855BB-A93F-4EA9-876C-C45AE8609D69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52906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611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8EA49-E6B5-4861-9209-7B396EFC6781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38447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32A08-7675-4D2E-99A6-D7C9E1FD6793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1106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7876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69864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3043" y="7006699"/>
            <a:ext cx="2268141" cy="402483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Consiglio Nazionale                      Bologna, 6 marzo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1EC1-AD57-495A-A87A-42D1FEECB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9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3037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dirty="0" smtClean="0"/>
              <a:t>Fate </a:t>
            </a:r>
            <a:r>
              <a:rPr lang="en-GB" altLang="it-IT" dirty="0" err="1" smtClean="0"/>
              <a:t>clic</a:t>
            </a:r>
            <a:r>
              <a:rPr lang="en-GB" altLang="it-IT" dirty="0" smtClean="0"/>
              <a:t> per </a:t>
            </a:r>
            <a:r>
              <a:rPr lang="en-GB" altLang="it-IT" dirty="0" err="1" smtClean="0"/>
              <a:t>modificare</a:t>
            </a:r>
            <a:r>
              <a:rPr lang="en-GB" altLang="it-IT" dirty="0" smtClean="0"/>
              <a:t> </a:t>
            </a:r>
            <a:r>
              <a:rPr lang="en-GB" altLang="it-IT" dirty="0" err="1" smtClean="0"/>
              <a:t>il</a:t>
            </a:r>
            <a:r>
              <a:rPr lang="en-GB" altLang="it-IT" dirty="0" smtClean="0"/>
              <a:t> </a:t>
            </a:r>
            <a:r>
              <a:rPr lang="en-GB" altLang="it-IT" dirty="0" err="1" smtClean="0"/>
              <a:t>formato</a:t>
            </a:r>
            <a:r>
              <a:rPr lang="en-GB" altLang="it-IT" dirty="0" smtClean="0"/>
              <a:t> del </a:t>
            </a:r>
            <a:r>
              <a:rPr lang="en-GB" altLang="it-IT" dirty="0" err="1" smtClean="0"/>
              <a:t>testo</a:t>
            </a:r>
            <a:r>
              <a:rPr lang="en-GB" altLang="it-IT" dirty="0" smtClean="0"/>
              <a:t> del </a:t>
            </a:r>
            <a:r>
              <a:rPr lang="en-GB" altLang="it-IT" dirty="0" err="1" smtClean="0"/>
              <a:t>titolo</a:t>
            </a:r>
            <a:endParaRPr lang="en-GB" altLang="it-IT" dirty="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3037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Fate clic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+mj-lt"/>
                <a:ea typeface="Microsoft YaHei" pitchFamily="34" charset="-122"/>
                <a:cs typeface="+mn-cs"/>
              </a:defRPr>
            </a:lvl1pPr>
          </a:lstStyle>
          <a:p>
            <a:pPr>
              <a:defRPr/>
            </a:pPr>
            <a:r>
              <a:rPr lang="it-IT" dirty="0" smtClean="0"/>
              <a:t>Consiglio Nazionale                      Bologna, 6 marzo 2016</a:t>
            </a:r>
            <a:endParaRPr lang="it-IT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FEEF812A-B21A-4B7C-9BE8-4ACB9D49505F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ahoma" panose="020B0604030504040204" pitchFamily="34" charset="0"/>
          <a:ea typeface="Microsoft YaHei" pitchFamily="34" charset="-122"/>
          <a:cs typeface="Tahoma" panose="020B0604030504040204" pitchFamily="34" charset="0"/>
        </a:defRPr>
      </a:lvl2pPr>
      <a:lvl3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ahoma" panose="020B0604030504040204" pitchFamily="34" charset="0"/>
          <a:ea typeface="Microsoft YaHei" pitchFamily="34" charset="-122"/>
          <a:cs typeface="Tahoma" panose="020B0604030504040204" pitchFamily="34" charset="0"/>
        </a:defRPr>
      </a:lvl3pPr>
      <a:lvl4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ahoma" panose="020B0604030504040204" pitchFamily="34" charset="0"/>
          <a:ea typeface="Microsoft YaHei" pitchFamily="34" charset="-122"/>
          <a:cs typeface="Tahoma" panose="020B0604030504040204" pitchFamily="34" charset="0"/>
        </a:defRPr>
      </a:lvl4pPr>
      <a:lvl5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ahoma" panose="020B0604030504040204" pitchFamily="34" charset="0"/>
          <a:ea typeface="Microsoft YaHei" pitchFamily="34" charset="-122"/>
          <a:cs typeface="Tahoma" panose="020B0604030504040204" pitchFamily="34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Microsoft YaHei" pitchFamily="34" charset="-122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Microsoft YaHei" pitchFamily="34" charset="-122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Microsoft YaHei" pitchFamily="34" charset="-122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dirigenti industriali</a:t>
            </a:r>
            <a:br>
              <a:rPr lang="it-IT" dirty="0" smtClean="0"/>
            </a:br>
            <a:r>
              <a:rPr lang="it-IT" sz="1800" dirty="0" smtClean="0"/>
              <a:t>ELABORAZIONI DATI e GRAFICA FEDERMANAGER SU FONTE INPS</a:t>
            </a:r>
            <a:br>
              <a:rPr lang="it-IT" sz="1800" dirty="0" smtClean="0"/>
            </a:br>
            <a:r>
              <a:rPr lang="it-IT" sz="1800" dirty="0" smtClean="0"/>
              <a:t>maggio 2017</a:t>
            </a:r>
            <a:endParaRPr lang="it-IT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ASSEMBLEA NAZIONALE FEDERMANAGER</a:t>
            </a: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26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maggio 2017</a:t>
            </a:r>
            <a:endParaRPr lang="it-IT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Città del Vaticano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1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8629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0050" y="3235677"/>
            <a:ext cx="2889180" cy="1937901"/>
          </a:xfrm>
        </p:spPr>
        <p:txBody>
          <a:bodyPr>
            <a:noAutofit/>
          </a:bodyPr>
          <a:lstStyle/>
          <a:p>
            <a:r>
              <a:rPr lang="it-IT" sz="1984" dirty="0"/>
              <a:t>Per la prima volta dal 2011 si registra una variazione del + 1% su base annua del numero di dirigenti industriali (2016/2015)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93043" y="1246555"/>
            <a:ext cx="8694539" cy="643165"/>
          </a:xfrm>
          <a:prstGeom prst="rect">
            <a:avLst/>
          </a:prstGeom>
        </p:spPr>
        <p:txBody>
          <a:bodyPr vert="horz" lIns="75605" tIns="37802" rIns="75605" bIns="37802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38" dirty="0"/>
              <a:t>I dirigenti industriali (2011-2016)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1EC1-AD57-495A-A87A-42D1FEECB167}" type="slidenum">
              <a:rPr lang="it-IT" smtClean="0"/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1733" y="2342137"/>
            <a:ext cx="5566130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1EC1-AD57-495A-A87A-42D1FEECB167}" type="slidenum">
              <a:rPr lang="it-IT" smtClean="0"/>
              <a:t>3</a:t>
            </a:fld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93043" y="1246555"/>
            <a:ext cx="8694539" cy="1135698"/>
          </a:xfrm>
          <a:prstGeom prst="rect">
            <a:avLst/>
          </a:prstGeom>
        </p:spPr>
        <p:txBody>
          <a:bodyPr vert="horz" lIns="75605" tIns="37802" rIns="75605" bIns="37802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38" dirty="0" smtClean="0"/>
              <a:t>Le aziende industriali con 1 o più dirigenti</a:t>
            </a:r>
          </a:p>
          <a:p>
            <a:pPr algn="ctr"/>
            <a:r>
              <a:rPr lang="it-IT" sz="3638" dirty="0" smtClean="0"/>
              <a:t> </a:t>
            </a:r>
            <a:r>
              <a:rPr lang="it-IT" sz="3638" dirty="0"/>
              <a:t>(2011-2016)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10050" y="3235677"/>
            <a:ext cx="2889180" cy="1937901"/>
          </a:xfrm>
        </p:spPr>
        <p:txBody>
          <a:bodyPr>
            <a:noAutofit/>
          </a:bodyPr>
          <a:lstStyle/>
          <a:p>
            <a:r>
              <a:rPr lang="it-IT" sz="1984" dirty="0" smtClean="0"/>
              <a:t>Dal 2011 a oggi, invece, </a:t>
            </a:r>
            <a:r>
              <a:rPr lang="it-IT" sz="1984" dirty="0"/>
              <a:t>si registra una variazione </a:t>
            </a:r>
            <a:r>
              <a:rPr lang="it-IT" sz="1984" dirty="0" smtClean="0"/>
              <a:t>di quasi -</a:t>
            </a:r>
            <a:r>
              <a:rPr lang="it-IT" sz="1984" dirty="0" smtClean="0"/>
              <a:t>15% </a:t>
            </a:r>
            <a:r>
              <a:rPr lang="it-IT" sz="1984" dirty="0" smtClean="0"/>
              <a:t>di imprese industriali con uno o più dirigenti in organico.</a:t>
            </a:r>
            <a:br>
              <a:rPr lang="it-IT" sz="1984" dirty="0" smtClean="0"/>
            </a:br>
            <a:r>
              <a:rPr lang="it-IT" sz="1984" dirty="0"/>
              <a:t/>
            </a:r>
            <a:br>
              <a:rPr lang="it-IT" sz="1984" dirty="0"/>
            </a:br>
            <a:r>
              <a:rPr lang="it-IT" sz="1984" dirty="0" smtClean="0"/>
              <a:t>In un anno, è il -3,6% (2016/2015)</a:t>
            </a:r>
            <a:endParaRPr lang="it-IT" sz="1984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864" y="2382253"/>
            <a:ext cx="5620999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4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9137" y="376293"/>
            <a:ext cx="8694539" cy="643165"/>
          </a:xfrm>
        </p:spPr>
        <p:txBody>
          <a:bodyPr/>
          <a:lstStyle/>
          <a:p>
            <a:pPr algn="ctr"/>
            <a:r>
              <a:rPr lang="it-IT" sz="3600" dirty="0" smtClean="0"/>
              <a:t>Composizione dirigenti - anno 2016</a:t>
            </a:r>
            <a:endParaRPr lang="it-IT" sz="36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1EC1-AD57-495A-A87A-42D1FEECB167}" type="slidenum">
              <a:rPr lang="it-IT" smtClean="0"/>
              <a:t>4</a:t>
            </a:fld>
            <a:endParaRPr lang="it-IT"/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5480008" y="341870"/>
            <a:ext cx="4557278" cy="417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2pPr>
            <a:lvl3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3pPr>
            <a:lvl4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4pPr>
            <a:lvl5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5pPr>
            <a:lvl6pPr marL="25146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r>
              <a:rPr lang="it-IT" sz="1984" kern="0" dirty="0" smtClean="0"/>
              <a:t>Gli under 40 non arrivano al 6% del totale. Dal 2011 a oggi si è perso un dirigente giovane ogni due (-47.7%)</a:t>
            </a:r>
          </a:p>
          <a:p>
            <a:endParaRPr lang="it-IT" sz="1984" kern="0" dirty="0"/>
          </a:p>
          <a:p>
            <a:r>
              <a:rPr lang="it-IT" sz="1984" kern="0" dirty="0" smtClean="0"/>
              <a:t>Di contro, più di un dirigente su 3 è over 55. Dal 2011 a oggi si registra un +6% </a:t>
            </a:r>
            <a:endParaRPr lang="it-IT" sz="1984" kern="0" dirty="0"/>
          </a:p>
        </p:txBody>
      </p:sp>
      <p:sp>
        <p:nvSpPr>
          <p:cNvPr id="9" name="Titolo 1"/>
          <p:cNvSpPr txBox="1">
            <a:spLocks/>
          </p:cNvSpPr>
          <p:nvPr/>
        </p:nvSpPr>
        <p:spPr bwMode="auto">
          <a:xfrm>
            <a:off x="0" y="6790812"/>
            <a:ext cx="5076406" cy="7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2pPr>
            <a:lvl3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3pPr>
            <a:lvl4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4pPr>
            <a:lvl5pPr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ahoma" panose="020B0604030504040204" pitchFamily="34" charset="0"/>
                <a:ea typeface="Microsoft YaHei" pitchFamily="34" charset="-122"/>
                <a:cs typeface="Tahoma" panose="020B0604030504040204" pitchFamily="34" charset="0"/>
              </a:defRPr>
            </a:lvl5pPr>
            <a:lvl6pPr marL="25146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algn="ctr" defTabSz="449263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r>
              <a:rPr lang="it-IT" sz="1050" b="1" kern="0" dirty="0" smtClean="0">
                <a:solidFill>
                  <a:schemeClr val="bg1"/>
                </a:solidFill>
              </a:rPr>
              <a:t>Nord-Ovest</a:t>
            </a:r>
            <a:r>
              <a:rPr lang="it-IT" sz="1050" kern="0" dirty="0" smtClean="0">
                <a:solidFill>
                  <a:schemeClr val="bg1"/>
                </a:solidFill>
              </a:rPr>
              <a:t>: Piemonte, Valle d’Aosta, Liguria, Lombardia.</a:t>
            </a:r>
          </a:p>
          <a:p>
            <a:r>
              <a:rPr lang="it-IT" sz="1050" b="1" kern="0" dirty="0" smtClean="0">
                <a:solidFill>
                  <a:schemeClr val="bg1"/>
                </a:solidFill>
              </a:rPr>
              <a:t>Nord-Est</a:t>
            </a:r>
            <a:r>
              <a:rPr lang="it-IT" sz="1050" kern="0" dirty="0" smtClean="0">
                <a:solidFill>
                  <a:schemeClr val="bg1"/>
                </a:solidFill>
              </a:rPr>
              <a:t>: Friuli VG, Veneto, Trentino AA, Emilia Romagna.</a:t>
            </a:r>
          </a:p>
          <a:p>
            <a:r>
              <a:rPr lang="it-IT" sz="1050" b="1" kern="0" dirty="0" smtClean="0">
                <a:solidFill>
                  <a:schemeClr val="bg1"/>
                </a:solidFill>
              </a:rPr>
              <a:t>Centro</a:t>
            </a:r>
            <a:r>
              <a:rPr lang="it-IT" sz="1050" kern="0" dirty="0" smtClean="0">
                <a:solidFill>
                  <a:schemeClr val="bg1"/>
                </a:solidFill>
              </a:rPr>
              <a:t>: Toscana, Lazio, Umbria, Marche. </a:t>
            </a:r>
          </a:p>
          <a:p>
            <a:r>
              <a:rPr lang="it-IT" sz="1050" b="1" kern="0" dirty="0" smtClean="0">
                <a:solidFill>
                  <a:schemeClr val="bg1"/>
                </a:solidFill>
              </a:rPr>
              <a:t>Sud</a:t>
            </a:r>
            <a:r>
              <a:rPr lang="it-IT" sz="1050" kern="0" dirty="0" smtClean="0">
                <a:solidFill>
                  <a:schemeClr val="bg1"/>
                </a:solidFill>
              </a:rPr>
              <a:t>: </a:t>
            </a:r>
            <a:r>
              <a:rPr lang="it-IT" sz="1050" kern="0" dirty="0">
                <a:solidFill>
                  <a:schemeClr val="bg1"/>
                </a:solidFill>
              </a:rPr>
              <a:t>Abruzzo, </a:t>
            </a:r>
            <a:r>
              <a:rPr lang="it-IT" sz="1050" kern="0" dirty="0" smtClean="0">
                <a:solidFill>
                  <a:schemeClr val="bg1"/>
                </a:solidFill>
              </a:rPr>
              <a:t>Molise, Campania, Basilicata, Puglia, Calabria.</a:t>
            </a:r>
          </a:p>
          <a:p>
            <a:r>
              <a:rPr lang="it-IT" sz="1050" b="1" kern="0" dirty="0" smtClean="0">
                <a:solidFill>
                  <a:schemeClr val="bg1"/>
                </a:solidFill>
              </a:rPr>
              <a:t>Isole</a:t>
            </a:r>
            <a:r>
              <a:rPr lang="it-IT" sz="1050" kern="0" dirty="0" smtClean="0">
                <a:solidFill>
                  <a:schemeClr val="bg1"/>
                </a:solidFill>
              </a:rPr>
              <a:t>: Sardegna, Sicilia.</a:t>
            </a:r>
            <a:endParaRPr lang="it-IT" sz="1050" kern="0" dirty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94" y="920865"/>
            <a:ext cx="4974767" cy="314580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59" y="3743053"/>
            <a:ext cx="4785775" cy="3371380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7235" y="3787165"/>
            <a:ext cx="416392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Le imprese con dirigenti in organico</a:t>
            </a:r>
            <a:endParaRPr lang="it-IT" sz="32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1EC1-AD57-495A-A87A-42D1FEECB167}" type="slidenum">
              <a:rPr lang="it-IT" smtClean="0"/>
              <a:t>5</a:t>
            </a:fld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49" y="1408398"/>
            <a:ext cx="5767316" cy="477358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8225" y="1408398"/>
            <a:ext cx="4145639" cy="516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7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Tabelle statistiche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33930" y="4283075"/>
            <a:ext cx="5212765" cy="1931988"/>
          </a:xfrm>
        </p:spPr>
        <p:txBody>
          <a:bodyPr/>
          <a:lstStyle/>
          <a:p>
            <a:r>
              <a:rPr lang="it-IT" sz="2000" dirty="0" smtClean="0"/>
              <a:t>Elaborazione Federmanager su dati Inps</a:t>
            </a:r>
          </a:p>
          <a:p>
            <a:r>
              <a:rPr lang="it-IT" sz="2000" dirty="0"/>
              <a:t>m</a:t>
            </a:r>
            <a:r>
              <a:rPr lang="it-IT" sz="2000" dirty="0" smtClean="0"/>
              <a:t>aggio 2017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18DE6F2B-8A0E-4CE8-936F-FAC40FF73050}" type="slidenum">
              <a:rPr lang="it-IT" altLang="it-IT" smtClean="0"/>
              <a:pPr>
                <a:defRPr/>
              </a:pPr>
              <a:t>6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716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7</a:t>
            </a:fld>
            <a:endParaRPr lang="it-IT" alt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28" y="613611"/>
            <a:ext cx="8436698" cy="588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EEF812A-B21A-4B7C-9BE8-4ACB9D49505F}" type="slidenum">
              <a:rPr lang="it-IT" altLang="it-IT" smtClean="0"/>
              <a:pPr>
                <a:defRPr/>
              </a:pPr>
              <a:t>8</a:t>
            </a:fld>
            <a:endParaRPr lang="it-IT" altLang="it-IT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74" y="1064371"/>
            <a:ext cx="8554452" cy="556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07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dermanager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ersonalizzato 1">
      <a:majorFont>
        <a:latin typeface="Tahoma"/>
        <a:ea typeface="Microsoft YaHei"/>
        <a:cs typeface=""/>
      </a:majorFont>
      <a:minorFont>
        <a:latin typeface="Tahom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Microsoft YaHei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Microsoft YaHei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 federmanager" id="{349103CA-3F3A-4B0E-9AE8-21B704ECE8E7}" vid="{190F066C-9081-46DB-9128-BABE6E651F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federmanager</Template>
  <TotalTime>288</TotalTime>
  <Words>214</Words>
  <Application>Microsoft Office PowerPoint</Application>
  <PresentationFormat>Personalizzato</PresentationFormat>
  <Paragraphs>31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Microsoft YaHei</vt:lpstr>
      <vt:lpstr>Arial</vt:lpstr>
      <vt:lpstr>Calibri</vt:lpstr>
      <vt:lpstr>Tahoma</vt:lpstr>
      <vt:lpstr>Times New Roman</vt:lpstr>
      <vt:lpstr>Tema federmanager</vt:lpstr>
      <vt:lpstr>I dirigenti industriali ELABORAZIONI DATI e GRAFICA FEDERMANAGER SU FONTE INPS maggio 2017</vt:lpstr>
      <vt:lpstr>Per la prima volta dal 2011 si registra una variazione del + 1% su base annua del numero di dirigenti industriali (2016/2015)</vt:lpstr>
      <vt:lpstr>Dal 2011 a oggi, invece, si registra una variazione di quasi -15% di imprese industriali con uno o più dirigenti in organico.  In un anno, è il -3,6% (2016/2015)</vt:lpstr>
      <vt:lpstr>Composizione dirigenti - anno 2016</vt:lpstr>
      <vt:lpstr>Le imprese con dirigenti in organico</vt:lpstr>
      <vt:lpstr>Tabelle statistiche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 statistici  dirigenti di aziende produttrici di beni e servizi</dc:title>
  <dc:creator>Dina Galano</dc:creator>
  <cp:lastModifiedBy>Dina Galano</cp:lastModifiedBy>
  <cp:revision>18</cp:revision>
  <dcterms:created xsi:type="dcterms:W3CDTF">2017-05-24T16:29:00Z</dcterms:created>
  <dcterms:modified xsi:type="dcterms:W3CDTF">2017-05-25T16:53:56Z</dcterms:modified>
</cp:coreProperties>
</file>